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678" r:id="rId2"/>
    <p:sldId id="331" r:id="rId3"/>
    <p:sldId id="265" r:id="rId4"/>
    <p:sldId id="679" r:id="rId5"/>
    <p:sldId id="680" r:id="rId6"/>
    <p:sldId id="681" r:id="rId7"/>
    <p:sldId id="682" r:id="rId8"/>
    <p:sldId id="683" r:id="rId9"/>
    <p:sldId id="684" r:id="rId10"/>
    <p:sldId id="685" r:id="rId11"/>
    <p:sldId id="686" r:id="rId12"/>
    <p:sldId id="687" r:id="rId13"/>
    <p:sldId id="688" r:id="rId14"/>
    <p:sldId id="689" r:id="rId15"/>
    <p:sldId id="690" r:id="rId16"/>
    <p:sldId id="71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620"/>
    <a:srgbClr val="639729"/>
    <a:srgbClr val="016CBA"/>
    <a:srgbClr val="4B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9" autoAdjust="0"/>
    <p:restoredTop sz="74957" autoAdjust="0"/>
  </p:normalViewPr>
  <p:slideViewPr>
    <p:cSldViewPr>
      <p:cViewPr varScale="1">
        <p:scale>
          <a:sx n="66" d="100"/>
          <a:sy n="66" d="100"/>
        </p:scale>
        <p:origin x="48" y="60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F1589-EFC8-4243-AB05-6FC0722E9200}" type="datetimeFigureOut">
              <a:rPr lang="pt-PT" smtClean="0"/>
              <a:t>28/04/2023</a:t>
            </a:fld>
            <a:endParaRPr lang="pt-P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10841-3DF7-483F-A021-D497CA9F277D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1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92B05-091F-470B-B90C-683023630A76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0841-3DF7-483F-A021-D497CA9F277D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8665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40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>
            <a:noAutofit/>
          </a:bodyPr>
          <a:lstStyle>
            <a:lvl1pPr algn="l">
              <a:defRPr sz="4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620616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68" y="227761"/>
            <a:ext cx="1783633" cy="8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03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5741-E815-4288-8EB8-B4E1ADE68B47}" type="datetimeFigureOut">
              <a:rPr lang="pt-PT" smtClean="0"/>
              <a:pPr/>
              <a:t>28/04/2023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DE1E-A699-42FC-B941-C035EB94426C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8288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5741-E815-4288-8EB8-B4E1ADE68B47}" type="datetimeFigureOut">
              <a:rPr lang="pt-PT" smtClean="0"/>
              <a:t>28/04/2023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DE1E-A699-42FC-B941-C035EB94426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665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5741-E815-4288-8EB8-B4E1ADE68B47}" type="datetimeFigureOut">
              <a:rPr lang="pt-PT" smtClean="0"/>
              <a:t>28/04/2023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DE1E-A699-42FC-B941-C035EB94426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834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5741-E815-4288-8EB8-B4E1ADE68B47}" type="datetimeFigureOut">
              <a:rPr lang="pt-PT" smtClean="0"/>
              <a:t>28/04/2023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DE1E-A699-42FC-B941-C035EB94426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379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25760"/>
            <a:ext cx="11233248" cy="1143000"/>
          </a:xfrm>
        </p:spPr>
        <p:txBody>
          <a:bodyPr>
            <a:normAutofit/>
          </a:bodyPr>
          <a:lstStyle>
            <a:lvl1pPr algn="ctr"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395699" y="6128951"/>
            <a:ext cx="6444717" cy="47678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1200"/>
              </a:spcAft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lnSpc>
                <a:spcPct val="100000"/>
              </a:lnSpc>
              <a:spcAft>
                <a:spcPts val="1200"/>
              </a:spcAft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77" indent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566" indent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754" indent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0963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 noProof="0"/>
              <a:t>Click to edit Master text styles</a:t>
            </a:r>
          </a:p>
          <a:p>
            <a:pPr lvl="1"/>
            <a:r>
              <a:rPr lang="en" noProof="0"/>
              <a:t>Second level</a:t>
            </a:r>
          </a:p>
          <a:p>
            <a:pPr lvl="2"/>
            <a:r>
              <a:rPr lang="en" noProof="0"/>
              <a:t>Third level</a:t>
            </a:r>
          </a:p>
          <a:p>
            <a:pPr lvl="3"/>
            <a:r>
              <a:rPr lang="en" noProof="0"/>
              <a:t>Fourth level</a:t>
            </a:r>
          </a:p>
          <a:p>
            <a:pPr lvl="4"/>
            <a:r>
              <a:rPr lang="en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30B5741-E815-4288-8EB8-B4E1ADE68B47}" type="datetimeFigureOut">
              <a:rPr lang="en" noProof="0" smtClean="0"/>
              <a:pPr/>
              <a:t>4/28/2023</a:t>
            </a:fld>
            <a:endParaRPr lang="en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EB8DE1E-A699-42FC-B941-C035EB94426C}" type="slidenum">
              <a:rPr lang="en" noProof="0" smtClean="0"/>
              <a:pPr/>
              <a:t>‹#›</a:t>
            </a:fld>
            <a:endParaRPr lang="en" noProof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8683" y="6813376"/>
            <a:ext cx="12289365" cy="0"/>
          </a:xfrm>
          <a:prstGeom prst="line">
            <a:avLst/>
          </a:prstGeom>
          <a:ln w="180975">
            <a:solidFill>
              <a:srgbClr val="639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9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3" r:id="rId5"/>
    <p:sldLayoutId id="2147483654" r:id="rId6"/>
    <p:sldLayoutId id="2147483660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aniel.gomes@fccn.p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quivo.pt/api#bulk~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quivo.pt/cdxj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rquivo.pt/citationsaver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rquivo.pt/subscri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arquivo.pt/new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arlamento.p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;:/arquivo.pt/datasetCrypto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quivo.pt/tutori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E50768-F72A-4161-8192-468BDD85B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582200" cy="1470025"/>
          </a:xfrm>
        </p:spPr>
        <p:txBody>
          <a:bodyPr/>
          <a:lstStyle/>
          <a:p>
            <a:r>
              <a:rPr lang="en" dirty="0"/>
              <a:t>Member update July 2022-May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10C1A3-430A-462D-B7DD-FB31348C2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d</a:t>
            </a:r>
            <a:r>
              <a:rPr lang="en" sz="2800" dirty="0">
                <a:hlinkClick r:id="rId2"/>
              </a:rPr>
              <a:t>aniel.gomes@fccn.pt</a:t>
            </a:r>
            <a:endParaRPr lang="en" sz="2800" dirty="0"/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2803E950-4FDD-E19E-5FC2-73F60BB6E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00" y="5589240"/>
            <a:ext cx="2924669" cy="7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5789-A7A2-94D8-7032-94D0C455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>
                <a:solidFill>
                  <a:srgbClr val="3A3A3A"/>
                </a:solidFill>
                <a:effectLst/>
              </a:rPr>
              <a:t>CDXJ index files are available to support bulk access</a:t>
            </a:r>
            <a:endParaRPr lang="pt-PT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1B6B28CA-6CFF-817A-6747-93555B06CE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3708" y="2272867"/>
            <a:ext cx="6196621" cy="2924909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D5F6246-5401-8904-C029-06DA1F074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6120" y="3230519"/>
            <a:ext cx="4242172" cy="1549090"/>
          </a:xfrm>
        </p:spPr>
        <p:txBody>
          <a:bodyPr>
            <a:normAutofit/>
          </a:bodyPr>
          <a:lstStyle/>
          <a:p>
            <a:r>
              <a:rPr lang="pt-PT" dirty="0">
                <a:hlinkClick r:id="rId3"/>
              </a:rPr>
              <a:t>arquivo.pt/</a:t>
            </a:r>
            <a:r>
              <a:rPr lang="pt-PT" dirty="0" err="1">
                <a:hlinkClick r:id="rId3"/>
              </a:rPr>
              <a:t>api#bulk</a:t>
            </a:r>
            <a:endParaRPr lang="pt-PT" dirty="0">
              <a:hlinkClick r:id="rId4"/>
            </a:endParaRPr>
          </a:p>
          <a:p>
            <a:r>
              <a:rPr lang="pt-PT" dirty="0">
                <a:hlinkClick r:id="rId4"/>
              </a:rPr>
              <a:t>arquivo.pt/</a:t>
            </a:r>
            <a:r>
              <a:rPr lang="pt-PT" dirty="0" err="1">
                <a:hlinkClick r:id="rId4"/>
              </a:rPr>
              <a:t>cdxj</a:t>
            </a:r>
            <a:endParaRPr lang="pt-PT" dirty="0"/>
          </a:p>
          <a:p>
            <a:endParaRPr lang="pt-P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C1079-CE43-E268-8A73-6B002AC9AAB7}"/>
              </a:ext>
            </a:extLst>
          </p:cNvPr>
          <p:cNvSpPr/>
          <p:nvPr/>
        </p:nvSpPr>
        <p:spPr>
          <a:xfrm>
            <a:off x="1775520" y="3717032"/>
            <a:ext cx="41044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1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71A3-EF8D-46E0-8D76-37CA8AA1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Project “</a:t>
            </a:r>
            <a:r>
              <a:rPr lang="en-US" dirty="0" err="1"/>
              <a:t>Renascer</a:t>
            </a:r>
            <a:r>
              <a:rPr lang="en-US" dirty="0"/>
              <a:t>” brings back old websites</a:t>
            </a:r>
            <a:endParaRPr lang="pt-P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129FAC-0A14-DE20-A80B-AC7DC22A0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040" y="1600200"/>
            <a:ext cx="6157920" cy="4525963"/>
          </a:xfrm>
        </p:spPr>
      </p:pic>
    </p:spTree>
    <p:extLst>
      <p:ext uri="{BB962C8B-B14F-4D97-AF65-F5344CB8AC3E}">
        <p14:creationId xmlns:p14="http://schemas.microsoft.com/office/powerpoint/2010/main" val="212706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6EBE5-D7A4-B0A9-5080-9E635E76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CitationSaver</a:t>
            </a:r>
            <a:r>
              <a:rPr lang="en-US" dirty="0"/>
              <a:t> preserves citations to web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C1978-A4F0-A137-67DA-AD35F5F2B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5567" y="5661248"/>
            <a:ext cx="4146872" cy="604662"/>
          </a:xfrm>
        </p:spPr>
        <p:txBody>
          <a:bodyPr/>
          <a:lstStyle/>
          <a:p>
            <a:r>
              <a:rPr lang="en-US" dirty="0">
                <a:hlinkClick r:id="rId2"/>
              </a:rPr>
              <a:t>arquivo.pt/</a:t>
            </a:r>
            <a:r>
              <a:rPr lang="en-US" dirty="0" err="1">
                <a:hlinkClick r:id="rId2"/>
              </a:rPr>
              <a:t>citationsaver</a:t>
            </a:r>
            <a:endParaRPr lang="en-US" dirty="0"/>
          </a:p>
        </p:txBody>
      </p:sp>
      <p:pic>
        <p:nvPicPr>
          <p:cNvPr id="3074" name="Picture 2" descr="infografia-citationsaver-en">
            <a:extLst>
              <a:ext uri="{FF2B5EF4-FFF2-40B4-BE49-F238E27FC236}">
                <a16:creationId xmlns:a16="http://schemas.microsoft.com/office/drawing/2014/main" id="{EEE3BBB4-98BA-9EBC-1E76-D05C14C3F3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6792"/>
            <a:ext cx="1095880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0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CBD0B6-CEAA-E287-2366-6B6C69E9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Museum of Tourism MUVITUR created a collection of preserved Websites</a:t>
            </a:r>
            <a:endParaRPr lang="pt-PT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81FB902-5BAA-63D6-0778-E761E1A6D2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772816"/>
            <a:ext cx="4896544" cy="46671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3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F51C-D2E5-C497-FDAF-971C0548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Crawl available: Afghanistan Websites and the fall of the regime in August 2021 </a:t>
            </a:r>
            <a:endParaRPr lang="pt-P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12057F-A692-56EC-ED88-60AAC5A6A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043" y="1556792"/>
            <a:ext cx="8031914" cy="4781128"/>
          </a:xfrm>
        </p:spPr>
      </p:pic>
    </p:spTree>
    <p:extLst>
      <p:ext uri="{BB962C8B-B14F-4D97-AF65-F5344CB8AC3E}">
        <p14:creationId xmlns:p14="http://schemas.microsoft.com/office/powerpoint/2010/main" val="138879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2B2B5-FD33-528D-4E5C-B45162E7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on web preservation and research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6FBED83-4870-A5DA-39D2-CE12E7E885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9496" y="2636912"/>
            <a:ext cx="5384800" cy="8298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E96EC-7165-E85E-7723-E4034BE43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2144" y="1687942"/>
            <a:ext cx="4643743" cy="1867057"/>
          </a:xfrm>
        </p:spPr>
        <p:txBody>
          <a:bodyPr/>
          <a:lstStyle/>
          <a:p>
            <a:r>
              <a:rPr lang="en-US" dirty="0"/>
              <a:t>30 training sessions</a:t>
            </a:r>
          </a:p>
          <a:p>
            <a:r>
              <a:rPr lang="en-US" dirty="0"/>
              <a:t>1 289 trainees</a:t>
            </a:r>
          </a:p>
          <a:p>
            <a:r>
              <a:rPr lang="en-US" dirty="0"/>
              <a:t>89% satisfaction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BF859-FB46-19C6-A204-7947AEF16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1" y="1699020"/>
            <a:ext cx="4740887" cy="825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3C139-FDBB-0E2C-5C5A-89628AA3D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1" y="3578909"/>
            <a:ext cx="5422659" cy="825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4EDC45-EE54-EDA1-26B1-97F45C369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099" y="4675351"/>
            <a:ext cx="5188986" cy="893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21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56" y="1340768"/>
            <a:ext cx="10238928" cy="1084983"/>
          </a:xfrm>
        </p:spPr>
        <p:txBody>
          <a:bodyPr>
            <a:normAutofit/>
          </a:bodyPr>
          <a:lstStyle/>
          <a:p>
            <a:r>
              <a:rPr lang="en" sz="4000" dirty="0"/>
              <a:t>To keep up-to-date about Arquivo.pt news: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356" y="2555756"/>
            <a:ext cx="9544794" cy="3330694"/>
          </a:xfrm>
        </p:spPr>
        <p:txBody>
          <a:bodyPr>
            <a:normAutofit/>
          </a:bodyPr>
          <a:lstStyle/>
          <a:p>
            <a:r>
              <a:rPr lang="en" altLang="en-US" sz="2800" b="1" dirty="0"/>
              <a:t>Subscribe our channels: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" dirty="0">
                <a:hlinkClick r:id="rId3" action="ppaction://hlinkfile"/>
              </a:rPr>
              <a:t>arquivo.pt/subscribe</a:t>
            </a:r>
            <a:r>
              <a:rPr lang="en" dirty="0"/>
              <a:t>: mailing list in English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" dirty="0">
                <a:hlinkClick r:id="rId4" action="ppaction://hlinkfile"/>
              </a:rPr>
              <a:t>arquivo.pt/news</a:t>
            </a:r>
            <a:r>
              <a:rPr lang="en" dirty="0"/>
              <a:t>: social networks and videos</a:t>
            </a:r>
          </a:p>
        </p:txBody>
      </p:sp>
    </p:spTree>
    <p:extLst>
      <p:ext uri="{BB962C8B-B14F-4D97-AF65-F5344CB8AC3E}">
        <p14:creationId xmlns:p14="http://schemas.microsoft.com/office/powerpoint/2010/main" val="373284277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700808"/>
            <a:ext cx="6840760" cy="343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5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Free online </a:t>
            </a:r>
            <a:r>
              <a:rPr lang="en-US" dirty="0"/>
              <a:t>service to research the Past Web</a:t>
            </a:r>
          </a:p>
          <a:p>
            <a:r>
              <a:rPr lang="en-US" dirty="0"/>
              <a:t>Preserves </a:t>
            </a:r>
            <a:r>
              <a:rPr lang="en-US" b="1" dirty="0"/>
              <a:t>publicly accessible </a:t>
            </a:r>
            <a:r>
              <a:rPr lang="en-US" dirty="0"/>
              <a:t>information related with:</a:t>
            </a:r>
          </a:p>
          <a:p>
            <a:pPr marL="1143000" lvl="1" indent="-457200"/>
            <a:r>
              <a:rPr lang="en-US" dirty="0"/>
              <a:t>Portugal </a:t>
            </a:r>
          </a:p>
          <a:p>
            <a:pPr marL="1143000" lvl="1" indent="-457200"/>
            <a:r>
              <a:rPr lang="en-US" b="1" dirty="0"/>
              <a:t>Research</a:t>
            </a:r>
            <a:r>
              <a:rPr lang="en-US" dirty="0"/>
              <a:t> and </a:t>
            </a:r>
            <a:r>
              <a:rPr lang="en-US" b="1" dirty="0"/>
              <a:t>Education</a:t>
            </a:r>
            <a:r>
              <a:rPr lang="en-US" dirty="0"/>
              <a:t> (international)</a:t>
            </a:r>
          </a:p>
          <a:p>
            <a:r>
              <a:rPr lang="en-US" dirty="0"/>
              <a:t>Governmental service provided by </a:t>
            </a:r>
            <a:br>
              <a:rPr lang="en-US" dirty="0"/>
            </a:br>
            <a:r>
              <a:rPr lang="en-US" dirty="0"/>
              <a:t>Foundation for Science and Technology (Portugal)</a:t>
            </a:r>
          </a:p>
          <a:p>
            <a:r>
              <a:rPr lang="en-US" dirty="0"/>
              <a:t>A digital research infrastructure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76" y="616743"/>
            <a:ext cx="1584325" cy="8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7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120B-3890-9EB8-75D7-28430F9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 the winners of the Arquivo.pt Award 2022!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594792-A038-14A8-EF3F-8D6C9672E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0768"/>
            <a:ext cx="5386917" cy="834109"/>
          </a:xfrm>
        </p:spPr>
        <p:txBody>
          <a:bodyPr>
            <a:normAutofit/>
          </a:bodyPr>
          <a:lstStyle/>
          <a:p>
            <a:r>
              <a:rPr lang="en-US" sz="1600" b="0" dirty="0"/>
              <a:t>3rd place: “Automatic classification of stigmatizing articles of mental illness“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650D872-EC96-36E5-36A2-3AB54E4185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0157" y="2326778"/>
            <a:ext cx="4305802" cy="3951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5B1E9A-7761-363E-7199-7F96CE0A0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73" y="1417640"/>
            <a:ext cx="5389033" cy="757238"/>
          </a:xfrm>
        </p:spPr>
        <p:txBody>
          <a:bodyPr>
            <a:normAutofit/>
          </a:bodyPr>
          <a:lstStyle/>
          <a:p>
            <a:r>
              <a:rPr lang="en-US" sz="1600" b="0" dirty="0"/>
              <a:t>2nd place: Web application focused on the contents published on the Público newspaper website over time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8CD5C98-85C1-EDE9-BA7E-E8A0D4A403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65013" y="2358487"/>
            <a:ext cx="4505981" cy="3951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16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C0DE1-59D5-AA4C-57E5-F73AEB2D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54161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>Winner </a:t>
            </a:r>
            <a:r>
              <a:rPr lang="en-US" b="1" dirty="0"/>
              <a:t>“Parliament Archive”: </a:t>
            </a:r>
            <a:r>
              <a:rPr lang="en-US" dirty="0"/>
              <a:t>web application that aggregates news and opinion articles extracted from Arquivo.pt based on </a:t>
            </a:r>
            <a:r>
              <a:rPr lang="en-US" dirty="0">
                <a:hlinkClick r:id="rId2"/>
              </a:rPr>
              <a:t>parlamento.pt</a:t>
            </a:r>
            <a:r>
              <a:rPr lang="en-US" dirty="0"/>
              <a:t> open data</a:t>
            </a:r>
            <a:endParaRPr lang="pt-PT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7FAA6C-5A2D-4378-7F2C-AC5A66D6B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7728" y="1988840"/>
            <a:ext cx="5103662" cy="4637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76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5EE2-B720-F25B-B6BA-069B6453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Arquivo.pt query logs for research</a:t>
            </a:r>
            <a:endParaRPr lang="pt-P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51434B-065F-EB8F-3919-ECABCE34D2C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160523"/>
            <a:ext cx="5384800" cy="34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E936C1-2B85-136E-4117-7200C5BD5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2104" y="2636912"/>
            <a:ext cx="4362896" cy="22813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595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C676-FBA2-D41A-53C4-F309E8FE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0" dirty="0">
                <a:solidFill>
                  <a:srgbClr val="3A3A3A"/>
                </a:solidFill>
                <a:effectLst/>
              </a:rPr>
              <a:t>Open dataset about cryptocurrency</a:t>
            </a:r>
            <a:endParaRPr lang="pt-P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63EB43-447B-43FD-C49A-C9A15D454E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068248"/>
            <a:ext cx="5384800" cy="35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7F724-34D6-D99B-33D3-D1FB3972B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3503141"/>
            <a:ext cx="5384800" cy="720080"/>
          </a:xfrm>
        </p:spPr>
        <p:txBody>
          <a:bodyPr/>
          <a:lstStyle/>
          <a:p>
            <a:r>
              <a:rPr lang="pt-PT" dirty="0">
                <a:hlinkClick r:id="rId3"/>
              </a:rPr>
              <a:t>arquivo.pt/</a:t>
            </a:r>
            <a:r>
              <a:rPr lang="pt-PT" dirty="0" err="1">
                <a:hlinkClick r:id="rId3"/>
              </a:rPr>
              <a:t>datasetCrypto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6524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3BB05-909F-1D99-DF62-92324CB4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dirty="0">
                <a:solidFill>
                  <a:srgbClr val="3A3A3A"/>
                </a:solidFill>
                <a:effectLst/>
              </a:rPr>
              <a:t>Tutorial: how to explore Arquivo.pt using Python</a:t>
            </a:r>
            <a:endParaRPr lang="pt-P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814A8F-AD0D-5AC9-D9B9-AE9AA4019B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1309" y="1600200"/>
            <a:ext cx="4821381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F61461-5B8B-4DBD-1ED1-0A83866CF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845" y="3176972"/>
            <a:ext cx="5384800" cy="504056"/>
          </a:xfrm>
        </p:spPr>
        <p:txBody>
          <a:bodyPr>
            <a:normAutofit lnSpcReduction="10000"/>
          </a:bodyPr>
          <a:lstStyle/>
          <a:p>
            <a:r>
              <a:rPr lang="pt-PT" dirty="0">
                <a:hlinkClick r:id="rId3"/>
              </a:rPr>
              <a:t>arquivo.pt/tutorial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006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30D5-6C78-61BB-07C9-FE0A6DA7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1247040" cy="1143000"/>
          </a:xfrm>
        </p:spPr>
        <p:txBody>
          <a:bodyPr>
            <a:normAutofit fontScale="90000"/>
          </a:bodyPr>
          <a:lstStyle/>
          <a:p>
            <a:r>
              <a:rPr lang="en-US" i="0" dirty="0">
                <a:solidFill>
                  <a:srgbClr val="3A3A3A"/>
                </a:solidFill>
                <a:effectLst/>
              </a:rPr>
              <a:t>Arquivo.pt was considered the best Digital Service of 2022</a:t>
            </a:r>
            <a:endParaRPr lang="pt-PT" dirty="0"/>
          </a:p>
        </p:txBody>
      </p:sp>
      <p:pic>
        <p:nvPicPr>
          <p:cNvPr id="7" name="Content Placeholder 6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4942BF7-1F5A-63BB-FF85-A7049B791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29787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13604</TotalTime>
  <Words>279</Words>
  <Application>Microsoft Office PowerPoint</Application>
  <PresentationFormat>Widescreen</PresentationFormat>
  <Paragraphs>37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Open Sans</vt:lpstr>
      <vt:lpstr>Wingdings</vt:lpstr>
      <vt:lpstr>Office Theme</vt:lpstr>
      <vt:lpstr>Member update July 2022-May 2023</vt:lpstr>
      <vt:lpstr>PowerPoint Presentation</vt:lpstr>
      <vt:lpstr>Who are we?</vt:lpstr>
      <vt:lpstr>Meet the winners of the Arquivo.pt Award 2022!</vt:lpstr>
      <vt:lpstr>Winner “Parliament Archive”: web application that aggregates news and opinion articles extracted from Arquivo.pt based on parlamento.pt open data</vt:lpstr>
      <vt:lpstr>Arquivo.pt query logs for research</vt:lpstr>
      <vt:lpstr>Open dataset about cryptocurrency</vt:lpstr>
      <vt:lpstr>Tutorial: how to explore Arquivo.pt using Python</vt:lpstr>
      <vt:lpstr>Arquivo.pt was considered the best Digital Service of 2022</vt:lpstr>
      <vt:lpstr>CDXJ index files are available to support bulk access</vt:lpstr>
      <vt:lpstr>Project “Renascer” brings back old websites</vt:lpstr>
      <vt:lpstr>CitationSaver preserves citations to web resources</vt:lpstr>
      <vt:lpstr>Virtual Museum of Tourism MUVITUR created a collection of preserved Websites</vt:lpstr>
      <vt:lpstr>Crawl available: Afghanistan Websites and the fall of the regime in August 2021 </vt:lpstr>
      <vt:lpstr>Training on web preservation and research</vt:lpstr>
      <vt:lpstr>To keep up-to-date about Arquivo.pt news: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Arquivo.pt</dc:title>
  <dc:creator>Daniel Gomes</dc:creator>
  <cp:lastModifiedBy>Daniel Gomes</cp:lastModifiedBy>
  <cp:revision>628</cp:revision>
  <dcterms:created xsi:type="dcterms:W3CDTF">2015-02-05T15:47:08Z</dcterms:created>
  <dcterms:modified xsi:type="dcterms:W3CDTF">2023-04-28T15:52:33Z</dcterms:modified>
</cp:coreProperties>
</file>